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6"/>
  </p:notesMasterIdLst>
  <p:sldIdLst>
    <p:sldId id="287" r:id="rId2"/>
    <p:sldId id="288" r:id="rId3"/>
    <p:sldId id="289" r:id="rId4"/>
    <p:sldId id="284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47"/>
    <p:restoredTop sz="94684"/>
  </p:normalViewPr>
  <p:slideViewPr>
    <p:cSldViewPr snapToGrid="0" snapToObjects="1">
      <p:cViewPr varScale="1">
        <p:scale>
          <a:sx n="119" d="100"/>
          <a:sy n="119" d="100"/>
        </p:scale>
        <p:origin x="632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4884AFD-E297-AC43-9CDA-AF529C576868}" type="datetimeFigureOut">
              <a:rPr lang="en-US" smtClean="0"/>
              <a:t>2/7/23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4FD492C-162D-044A-B0C3-29256FB6BB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74623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Slide Image Placeholder 1">
            <a:extLst>
              <a:ext uri="{FF2B5EF4-FFF2-40B4-BE49-F238E27FC236}">
                <a16:creationId xmlns:a16="http://schemas.microsoft.com/office/drawing/2014/main" id="{5D42173F-7582-4F00-810E-DCF9C484B8EC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6259" name="Notes Placeholder 2">
            <a:extLst>
              <a:ext uri="{FF2B5EF4-FFF2-40B4-BE49-F238E27FC236}">
                <a16:creationId xmlns:a16="http://schemas.microsoft.com/office/drawing/2014/main" id="{1BC3D6A0-CEBF-47C4-978A-C364C5D11D2C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en-US"/>
              <a:t>The AuraPlayer server is an EAR file that can be deployed to a Weblogic server</a:t>
            </a:r>
          </a:p>
          <a:p>
            <a:pPr eaLnBrk="1" hangingPunct="1"/>
            <a:r>
              <a:rPr lang="en-US" altLang="en-US"/>
              <a:t>The AuraPlayer service manager can be installed on the existing Forms server machine or on a second server that can access the Oracle Forms server via network.</a:t>
            </a:r>
          </a:p>
          <a:p>
            <a:pPr eaLnBrk="1" hangingPunct="1"/>
            <a:r>
              <a:rPr lang="en-US" altLang="en-US"/>
              <a:t>Any PC that can run Oracle Forms can be used to record an Oracle Forms Scenario. It does NOT need to have Forms developer installed</a:t>
            </a:r>
            <a:endParaRPr lang="he-IL" altLang="en-US"/>
          </a:p>
        </p:txBody>
      </p:sp>
      <p:sp>
        <p:nvSpPr>
          <p:cNvPr id="96260" name="Slide Number Placeholder 3">
            <a:extLst>
              <a:ext uri="{FF2B5EF4-FFF2-40B4-BE49-F238E27FC236}">
                <a16:creationId xmlns:a16="http://schemas.microsoft.com/office/drawing/2014/main" id="{A9232B64-C0AC-4E3D-A675-F984A560BAF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r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B83830F7-26A2-4DFA-AAAD-9A5F57FF36AF}" type="slidenum">
              <a:rPr kumimoji="0" lang="he-IL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he-IL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3728520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Slide Image Placeholder 1">
            <a:extLst>
              <a:ext uri="{FF2B5EF4-FFF2-40B4-BE49-F238E27FC236}">
                <a16:creationId xmlns:a16="http://schemas.microsoft.com/office/drawing/2014/main" id="{5D42173F-7582-4F00-810E-DCF9C484B8EC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6259" name="Notes Placeholder 2">
            <a:extLst>
              <a:ext uri="{FF2B5EF4-FFF2-40B4-BE49-F238E27FC236}">
                <a16:creationId xmlns:a16="http://schemas.microsoft.com/office/drawing/2014/main" id="{1BC3D6A0-CEBF-47C4-978A-C364C5D11D2C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en-US"/>
              <a:t>The AuraPlayer server is an EAR file that can be deployed to a Weblogic server</a:t>
            </a:r>
          </a:p>
          <a:p>
            <a:pPr eaLnBrk="1" hangingPunct="1"/>
            <a:r>
              <a:rPr lang="en-US" altLang="en-US"/>
              <a:t>The AuraPlayer service manager can be installed on the existing Forms server machine or on a second server that can access the Oracle Forms server via network.</a:t>
            </a:r>
          </a:p>
          <a:p>
            <a:pPr eaLnBrk="1" hangingPunct="1"/>
            <a:r>
              <a:rPr lang="en-US" altLang="en-US"/>
              <a:t>Any PC that can run Oracle Forms can be used to record an Oracle Forms Scenario. It does NOT need to have Forms developer installed</a:t>
            </a:r>
            <a:endParaRPr lang="he-IL" altLang="en-US"/>
          </a:p>
        </p:txBody>
      </p:sp>
      <p:sp>
        <p:nvSpPr>
          <p:cNvPr id="96260" name="Slide Number Placeholder 3">
            <a:extLst>
              <a:ext uri="{FF2B5EF4-FFF2-40B4-BE49-F238E27FC236}">
                <a16:creationId xmlns:a16="http://schemas.microsoft.com/office/drawing/2014/main" id="{A9232B64-C0AC-4E3D-A675-F984A560BAF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r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B83830F7-26A2-4DFA-AAAD-9A5F57FF36AF}" type="slidenum">
              <a:rPr kumimoji="0" lang="he-IL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he-IL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5920105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Slide Image Placeholder 1">
            <a:extLst>
              <a:ext uri="{FF2B5EF4-FFF2-40B4-BE49-F238E27FC236}">
                <a16:creationId xmlns:a16="http://schemas.microsoft.com/office/drawing/2014/main" id="{5D42173F-7582-4F00-810E-DCF9C484B8EC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6259" name="Notes Placeholder 2">
            <a:extLst>
              <a:ext uri="{FF2B5EF4-FFF2-40B4-BE49-F238E27FC236}">
                <a16:creationId xmlns:a16="http://schemas.microsoft.com/office/drawing/2014/main" id="{1BC3D6A0-CEBF-47C4-978A-C364C5D11D2C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en-US"/>
              <a:t>The AuraPlayer server is an EAR file that can be deployed to a Weblogic server</a:t>
            </a:r>
          </a:p>
          <a:p>
            <a:pPr eaLnBrk="1" hangingPunct="1"/>
            <a:r>
              <a:rPr lang="en-US" altLang="en-US"/>
              <a:t>The AuraPlayer service manager can be installed on the existing Forms server machine or on a second server that can access the Oracle Forms server via network.</a:t>
            </a:r>
          </a:p>
          <a:p>
            <a:pPr eaLnBrk="1" hangingPunct="1"/>
            <a:r>
              <a:rPr lang="en-US" altLang="en-US"/>
              <a:t>Any PC that can run Oracle Forms can be used to record an Oracle Forms Scenario. It does NOT need to have Forms developer installed</a:t>
            </a:r>
            <a:endParaRPr lang="he-IL" altLang="en-US"/>
          </a:p>
        </p:txBody>
      </p:sp>
      <p:sp>
        <p:nvSpPr>
          <p:cNvPr id="96260" name="Slide Number Placeholder 3">
            <a:extLst>
              <a:ext uri="{FF2B5EF4-FFF2-40B4-BE49-F238E27FC236}">
                <a16:creationId xmlns:a16="http://schemas.microsoft.com/office/drawing/2014/main" id="{A9232B64-C0AC-4E3D-A675-F984A560BAF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r" defTabSz="9128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B83830F7-26A2-4DFA-AAAD-9A5F57FF36AF}" type="slidenum">
              <a:rPr kumimoji="0" lang="he-IL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28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he-IL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484493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663DD9-9C0D-0344-A15A-1562FA4F9D2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D6D0607-DABD-474C-983D-F0A6CA88F46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98DD60-7A04-5941-B82F-E9734508D5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D83D2D-B04A-124F-BEF5-DCF684E31F4E}" type="datetimeFigureOut">
              <a:rPr lang="en-US" smtClean="0"/>
              <a:t>2/7/23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994CAE-0C0A-4F4C-8C80-C55CBED235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CEAC31-91C9-CC4D-A0EC-20B1067332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736113-E3A2-9F4A-866D-6830114A4D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9641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A93F38-D357-2B4B-872E-D258B7E55E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38DAAD2-758A-6746-9451-77D4B370301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0E4518B-FA58-E84A-B796-DD80BCA006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D83D2D-B04A-124F-BEF5-DCF684E31F4E}" type="datetimeFigureOut">
              <a:rPr lang="en-US" smtClean="0"/>
              <a:t>2/7/23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8BD7504-FA25-5141-BDBF-A7FC096CF1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17766B2-8A4C-7840-97E2-FC7737C481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736113-E3A2-9F4A-866D-6830114A4D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9256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474112B-9937-5F4F-81CD-7FB788E4D39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E7F7B0D-0637-1246-A58C-ED7DCB86A25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E168234-43EA-2446-96DB-9482FAEFBE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D83D2D-B04A-124F-BEF5-DCF684E31F4E}" type="datetimeFigureOut">
              <a:rPr lang="en-US" smtClean="0"/>
              <a:t>2/7/23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8F782B-E5A7-E14E-83F3-707C5046CE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ED0E771-1F66-8C4D-A54F-98EFB6E6EF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736113-E3A2-9F4A-866D-6830114A4D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938301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461" y="980730"/>
            <a:ext cx="10972800" cy="5045411"/>
          </a:xfrm>
          <a:prstGeom prst="rect">
            <a:avLst/>
          </a:prstGeom>
        </p:spPr>
        <p:txBody>
          <a:bodyPr/>
          <a:lstStyle>
            <a:lvl1pPr algn="l" rtl="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defRPr sz="2400" b="0" baseline="0">
                <a:solidFill>
                  <a:srgbClr val="C00000"/>
                </a:solidFill>
                <a:latin typeface="Gisha" pitchFamily="34" charset="-79"/>
                <a:cs typeface="Gisha" pitchFamily="34" charset="-79"/>
              </a:defRPr>
            </a:lvl1pPr>
            <a:lvl2pPr algn="l" rtl="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defRPr sz="2000" b="0">
                <a:solidFill>
                  <a:schemeClr val="tx1"/>
                </a:solidFill>
                <a:latin typeface="Gisha" pitchFamily="34" charset="-79"/>
                <a:cs typeface="Gisha" pitchFamily="34" charset="-79"/>
              </a:defRPr>
            </a:lvl2pPr>
            <a:lvl3pPr algn="l" rtl="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defRPr sz="1800" b="0" baseline="0">
                <a:solidFill>
                  <a:schemeClr val="tx1"/>
                </a:solidFill>
                <a:latin typeface="Gisha" pitchFamily="34" charset="-79"/>
                <a:cs typeface="Gisha" pitchFamily="34" charset="-79"/>
              </a:defRPr>
            </a:lvl3pPr>
            <a:lvl4pPr algn="l" rtl="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defRPr sz="1600" b="0">
                <a:solidFill>
                  <a:schemeClr val="tx1"/>
                </a:solidFill>
                <a:latin typeface="Gisha" pitchFamily="34" charset="-79"/>
                <a:cs typeface="Gisha" pitchFamily="34" charset="-79"/>
              </a:defRPr>
            </a:lvl4pPr>
            <a:lvl5pPr algn="l" rtl="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defRPr sz="1600" b="0">
                <a:solidFill>
                  <a:schemeClr val="tx1"/>
                </a:solidFill>
                <a:latin typeface="Gisha" pitchFamily="34" charset="-79"/>
                <a:cs typeface="Gisha" pitchFamily="34" charset="-79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023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635317-2400-E94E-BB91-6193DCCB7C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9A37B5-CEE5-7B4C-8DA3-B9EA3A90A8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3C12957-8394-564D-A2CF-18FD11514B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D83D2D-B04A-124F-BEF5-DCF684E31F4E}" type="datetimeFigureOut">
              <a:rPr lang="en-US" smtClean="0"/>
              <a:t>2/7/23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35C7F0-D7B4-E949-BE80-B6752A9182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1A7386-6DF0-FF4A-88E6-856D96253F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736113-E3A2-9F4A-866D-6830114A4D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73054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F75D11-9DF8-9E41-A99A-188DF1875E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2E1C95C-4B6A-564E-AD50-8C46CFDCD09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44CC7CD-86D3-7347-8E01-D128C9B4FD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D83D2D-B04A-124F-BEF5-DCF684E31F4E}" type="datetimeFigureOut">
              <a:rPr lang="en-US" smtClean="0"/>
              <a:t>2/7/23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75104B7-E20F-ED4B-A184-C42698629A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E92316B-38AA-0B40-8D55-80E722D52D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736113-E3A2-9F4A-866D-6830114A4D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67398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DAAB78-78F3-754E-8E0E-D77F1CC904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A460B5-765C-304D-B010-F4570BA14B4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E48F58E-2090-5E41-8E92-364952938FD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9386A5F-22E9-EF4B-A449-43319B8649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D83D2D-B04A-124F-BEF5-DCF684E31F4E}" type="datetimeFigureOut">
              <a:rPr lang="en-US" smtClean="0"/>
              <a:t>2/7/23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AEB80F3-A7AB-574D-8525-A3311DC2DF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2BBE5FD-BD13-B749-932F-1E098F79D0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736113-E3A2-9F4A-866D-6830114A4D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34076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0EE473-102F-E646-9CD7-9D22F465E2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359EF9B-DC9B-534D-A5BA-87ED6C6BF0E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13444A8-7143-7D4D-95DD-BDE0DE9C000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EEDB1AD-8F76-B24A-A6DD-0C1A32A90A0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98AB950-5DCC-1B48-95B4-90C831E0352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9EBF4A7-AC82-E84D-9B7C-02B7234790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D83D2D-B04A-124F-BEF5-DCF684E31F4E}" type="datetimeFigureOut">
              <a:rPr lang="en-US" smtClean="0"/>
              <a:t>2/7/23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2D284C1-8A9D-FE49-AFC3-5B3FDD8AAF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A20AEF6-0903-B340-AEB5-007C06251F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736113-E3A2-9F4A-866D-6830114A4D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72599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F014C5-16C3-3F43-9BEB-45F9EDAA22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E7EF23C-EC2D-A94E-AEFD-B5CCDEFE0C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D83D2D-B04A-124F-BEF5-DCF684E31F4E}" type="datetimeFigureOut">
              <a:rPr lang="en-US" smtClean="0"/>
              <a:t>2/7/23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CF12558-B469-824C-9D36-A97F880989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12A7594-B9C2-404E-B774-52756EA0F9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736113-E3A2-9F4A-866D-6830114A4D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08557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9DC3933-00F1-164A-9C21-0677075CC8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D83D2D-B04A-124F-BEF5-DCF684E31F4E}" type="datetimeFigureOut">
              <a:rPr lang="en-US" smtClean="0"/>
              <a:t>2/7/23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E0FCDF6-1A42-1043-B5EA-0E790D6E58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5307FFE-78C5-8C4B-9F45-0FB0C8EE4A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736113-E3A2-9F4A-866D-6830114A4D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07070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61BD86-6E2E-6949-BEEC-99F8DF448B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FC0D0B-AEE2-5D46-B029-E7AE48D1D9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EF8C37D-CB50-ED41-8C5A-5B353A65B44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DCD89CC-B31A-424E-8643-12F5B905C5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D83D2D-B04A-124F-BEF5-DCF684E31F4E}" type="datetimeFigureOut">
              <a:rPr lang="en-US" smtClean="0"/>
              <a:t>2/7/23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AE38EAF-BC97-A047-9C38-30B638992A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0BCCD50-B17F-CA44-9BC6-B19E3D05D8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736113-E3A2-9F4A-866D-6830114A4D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77303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DD73A9-AAEB-524E-824F-79EF1E7543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D96BDE2-4CA9-514D-AD5C-44B503B81F8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A131859-CC61-D047-8CDF-66CBE8CE190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1F72554-3908-6948-BAF3-845561691E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D83D2D-B04A-124F-BEF5-DCF684E31F4E}" type="datetimeFigureOut">
              <a:rPr lang="en-US" smtClean="0"/>
              <a:t>2/7/23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D0BD2C3-CAE0-454C-AA20-FC462B4A0B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3E56367-423B-8241-87A3-EB78766A8B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736113-E3A2-9F4A-866D-6830114A4D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95506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40C203E-502B-BD4C-8FD5-6F180D80AC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0C6504B-AF80-EB46-8975-4DE58C0E20A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BFE37DD-DF46-7D4C-A4B0-E6AAF5CA996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D83D2D-B04A-124F-BEF5-DCF684E31F4E}" type="datetimeFigureOut">
              <a:rPr lang="en-US" smtClean="0"/>
              <a:t>2/7/23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1FE629-3F67-B441-9966-AA6F3EB60C7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FCD7028-CC3B-F943-A905-64DA8C39FF5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736113-E3A2-9F4A-866D-6830114A4D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59915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4.gif"/><Relationship Id="rId5" Type="http://schemas.openxmlformats.org/officeDocument/2006/relationships/image" Target="../media/image3.png"/><Relationship Id="rId4" Type="http://schemas.openxmlformats.org/officeDocument/2006/relationships/image" Target="../media/image2.png"/><Relationship Id="rId9" Type="http://schemas.openxmlformats.org/officeDocument/2006/relationships/image" Target="../media/image7.jpe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1.png"/><Relationship Id="rId7" Type="http://schemas.openxmlformats.org/officeDocument/2006/relationships/image" Target="../media/image6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4.gif"/><Relationship Id="rId5" Type="http://schemas.openxmlformats.org/officeDocument/2006/relationships/image" Target="../media/image3.png"/><Relationship Id="rId4" Type="http://schemas.openxmlformats.org/officeDocument/2006/relationships/image" Target="../media/image2.png"/><Relationship Id="rId9" Type="http://schemas.openxmlformats.org/officeDocument/2006/relationships/image" Target="../media/image9.sv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4.gif"/><Relationship Id="rId5" Type="http://schemas.openxmlformats.org/officeDocument/2006/relationships/image" Target="../media/image3.png"/><Relationship Id="rId10" Type="http://schemas.openxmlformats.org/officeDocument/2006/relationships/image" Target="../media/image9.svg"/><Relationship Id="rId4" Type="http://schemas.openxmlformats.org/officeDocument/2006/relationships/image" Target="../media/image2.png"/><Relationship Id="rId9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0898" name="Picture 8" descr="C:\Documents and Settings\sshmeltz\Desktop\bruce\latest\database.png">
            <a:extLst>
              <a:ext uri="{FF2B5EF4-FFF2-40B4-BE49-F238E27FC236}">
                <a16:creationId xmlns:a16="http://schemas.microsoft.com/office/drawing/2014/main" id="{D66CD701-DD73-4D6F-B307-E4B4199873B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83954" y="3811421"/>
            <a:ext cx="1053889" cy="9038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0899" name="TextBox 71">
            <a:extLst>
              <a:ext uri="{FF2B5EF4-FFF2-40B4-BE49-F238E27FC236}">
                <a16:creationId xmlns:a16="http://schemas.microsoft.com/office/drawing/2014/main" id="{FA38088A-D3B4-41B2-8956-2828F9478C8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27428" y="4661877"/>
            <a:ext cx="9398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227013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227013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227013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227013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227013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2270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2270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2270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2270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200" b="1" dirty="0">
                <a:solidFill>
                  <a:srgbClr val="000000"/>
                </a:solidFill>
              </a:rPr>
              <a:t>Oracle</a:t>
            </a:r>
          </a:p>
          <a:p>
            <a:pPr algn="l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200" b="1" dirty="0">
                <a:solidFill>
                  <a:srgbClr val="000000"/>
                </a:solidFill>
              </a:rPr>
              <a:t>   DB</a:t>
            </a:r>
            <a:endParaRPr lang="he-IL" altLang="en-US" sz="1200" b="1" dirty="0">
              <a:solidFill>
                <a:srgbClr val="000000"/>
              </a:solidFill>
            </a:endParaRPr>
          </a:p>
        </p:txBody>
      </p:sp>
      <p:sp>
        <p:nvSpPr>
          <p:cNvPr id="33" name="Title 1">
            <a:extLst>
              <a:ext uri="{FF2B5EF4-FFF2-40B4-BE49-F238E27FC236}">
                <a16:creationId xmlns:a16="http://schemas.microsoft.com/office/drawing/2014/main" id="{3240000C-766C-4D1A-A6D8-0EA010471A3C}"/>
              </a:ext>
            </a:extLst>
          </p:cNvPr>
          <p:cNvSpPr txBox="1">
            <a:spLocks/>
          </p:cNvSpPr>
          <p:nvPr/>
        </p:nvSpPr>
        <p:spPr>
          <a:xfrm>
            <a:off x="1665169" y="327799"/>
            <a:ext cx="9190038" cy="542925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defTabSz="4572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en-US" sz="2800" b="1" dirty="0">
                <a:solidFill>
                  <a:srgbClr val="000000"/>
                </a:solidFill>
                <a:latin typeface="Verdana"/>
              </a:rPr>
              <a:t>Solution Architecture</a:t>
            </a:r>
          </a:p>
          <a:p>
            <a:pPr defTabSz="4572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000" dirty="0">
                <a:solidFill>
                  <a:srgbClr val="FF1414"/>
                </a:solidFill>
                <a:latin typeface="Verdana"/>
                <a:cs typeface="Arial" pitchFamily="34" charset="0"/>
              </a:rPr>
              <a:t>Recording test case</a:t>
            </a:r>
            <a:endParaRPr lang="he-IL" sz="2000" dirty="0">
              <a:solidFill>
                <a:srgbClr val="FF1414"/>
              </a:solidFill>
              <a:latin typeface="Verdana"/>
              <a:cs typeface="Arial" pitchFamily="34" charset="0"/>
            </a:endParaRPr>
          </a:p>
        </p:txBody>
      </p:sp>
      <p:grpSp>
        <p:nvGrpSpPr>
          <p:cNvPr id="40" name="Group 24">
            <a:extLst>
              <a:ext uri="{FF2B5EF4-FFF2-40B4-BE49-F238E27FC236}">
                <a16:creationId xmlns:a16="http://schemas.microsoft.com/office/drawing/2014/main" id="{F90BD6F7-125F-41D1-9C33-F96BC6B9BB5F}"/>
              </a:ext>
            </a:extLst>
          </p:cNvPr>
          <p:cNvGrpSpPr>
            <a:grpSpLocks/>
          </p:cNvGrpSpPr>
          <p:nvPr/>
        </p:nvGrpSpPr>
        <p:grpSpPr bwMode="auto">
          <a:xfrm>
            <a:off x="6529781" y="2598569"/>
            <a:ext cx="1281112" cy="1381428"/>
            <a:chOff x="4000496" y="2714620"/>
            <a:chExt cx="1889577" cy="2953926"/>
          </a:xfrm>
        </p:grpSpPr>
        <p:pic>
          <p:nvPicPr>
            <p:cNvPr id="41" name="Picture 7" descr="C:\Documents and Settings\sshmeltz\Desktop\bruce\latest\legacy_system.png">
              <a:extLst>
                <a:ext uri="{FF2B5EF4-FFF2-40B4-BE49-F238E27FC236}">
                  <a16:creationId xmlns:a16="http://schemas.microsoft.com/office/drawing/2014/main" id="{6DF5AB59-79C0-4331-ACEB-035D18C48373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000496" y="2714620"/>
              <a:ext cx="1889577" cy="29539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51" name="Picture 2" descr="http://www.oracle.com/ocom/groups/public/@otn/documents/digitalasset/125317.gif">
              <a:extLst>
                <a:ext uri="{FF2B5EF4-FFF2-40B4-BE49-F238E27FC236}">
                  <a16:creationId xmlns:a16="http://schemas.microsoft.com/office/drawing/2014/main" id="{375D87F4-566D-478A-8F2F-08B13658C051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4219495" y="3341505"/>
              <a:ext cx="1402146" cy="465968"/>
            </a:xfrm>
            <a:prstGeom prst="rect">
              <a:avLst/>
            </a:prstGeom>
            <a:ln>
              <a:noFill/>
            </a:ln>
            <a:effectLst>
              <a:outerShdw blurRad="292100" dist="139700" dir="2700000" algn="tl" rotWithShape="0">
                <a:srgbClr val="333333">
                  <a:alpha val="65000"/>
                </a:srgbClr>
              </a:outerShdw>
            </a:effectLst>
          </p:spPr>
        </p:pic>
      </p:grpSp>
      <p:pic>
        <p:nvPicPr>
          <p:cNvPr id="68" name="Picture 4" descr="http://www.destech.com/wp-content/uploads/2013/01/O_FM_WebLogicSuite_clr.gif">
            <a:extLst>
              <a:ext uri="{FF2B5EF4-FFF2-40B4-BE49-F238E27FC236}">
                <a16:creationId xmlns:a16="http://schemas.microsoft.com/office/drawing/2014/main" id="{A14078ED-B4BB-394C-80DB-20BCF9D7A08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638097" y="3339080"/>
            <a:ext cx="1081630" cy="499693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sp>
        <p:nvSpPr>
          <p:cNvPr id="71" name="TextBox 34">
            <a:extLst>
              <a:ext uri="{FF2B5EF4-FFF2-40B4-BE49-F238E27FC236}">
                <a16:creationId xmlns:a16="http://schemas.microsoft.com/office/drawing/2014/main" id="{804D8412-8B78-FE4D-AB7D-BA0AC713437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93241" y="2244500"/>
            <a:ext cx="1890713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227013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227013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227013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227013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227013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2270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2270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2270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2270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400" b="1" dirty="0">
                <a:solidFill>
                  <a:srgbClr val="000000"/>
                </a:solidFill>
              </a:rPr>
              <a:t>EBS/Forms Server</a:t>
            </a:r>
            <a:endParaRPr lang="he-IL" altLang="en-US" sz="1200" b="1" dirty="0">
              <a:solidFill>
                <a:srgbClr val="000000"/>
              </a:solidFill>
            </a:endParaRPr>
          </a:p>
        </p:txBody>
      </p:sp>
      <p:sp>
        <p:nvSpPr>
          <p:cNvPr id="74" name="Rounded Rectangle 73">
            <a:extLst>
              <a:ext uri="{FF2B5EF4-FFF2-40B4-BE49-F238E27FC236}">
                <a16:creationId xmlns:a16="http://schemas.microsoft.com/office/drawing/2014/main" id="{BCA6D718-EB14-2D41-AD1E-69C0C1829BB3}"/>
              </a:ext>
            </a:extLst>
          </p:cNvPr>
          <p:cNvSpPr/>
          <p:nvPr/>
        </p:nvSpPr>
        <p:spPr bwMode="auto">
          <a:xfrm>
            <a:off x="4188552" y="2395086"/>
            <a:ext cx="1435149" cy="2143925"/>
          </a:xfrm>
          <a:prstGeom prst="roundRect">
            <a:avLst/>
          </a:prstGeom>
          <a:noFill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1" anchor="ctr"/>
          <a:lstStyle/>
          <a:p>
            <a:pPr algn="ctr" defTabSz="912813" fontAlgn="base">
              <a:spcBef>
                <a:spcPct val="0"/>
              </a:spcBef>
              <a:spcAft>
                <a:spcPct val="0"/>
              </a:spcAft>
              <a:defRPr/>
            </a:pPr>
            <a:endParaRPr lang="he-IL" sz="1600">
              <a:solidFill>
                <a:srgbClr val="000000"/>
              </a:solidFill>
              <a:latin typeface="Verdana"/>
              <a:cs typeface="Arial" pitchFamily="34" charset="0"/>
            </a:endParaRPr>
          </a:p>
        </p:txBody>
      </p:sp>
      <p:grpSp>
        <p:nvGrpSpPr>
          <p:cNvPr id="77" name="Group 34">
            <a:extLst>
              <a:ext uri="{FF2B5EF4-FFF2-40B4-BE49-F238E27FC236}">
                <a16:creationId xmlns:a16="http://schemas.microsoft.com/office/drawing/2014/main" id="{427B98CB-5548-F548-BDFD-FE33589B138A}"/>
              </a:ext>
            </a:extLst>
          </p:cNvPr>
          <p:cNvGrpSpPr>
            <a:grpSpLocks/>
          </p:cNvGrpSpPr>
          <p:nvPr/>
        </p:nvGrpSpPr>
        <p:grpSpPr bwMode="auto">
          <a:xfrm>
            <a:off x="4275314" y="2605436"/>
            <a:ext cx="1233487" cy="1444625"/>
            <a:chOff x="2981450" y="2100900"/>
            <a:chExt cx="1233488" cy="1444625"/>
          </a:xfrm>
        </p:grpSpPr>
        <p:pic>
          <p:nvPicPr>
            <p:cNvPr id="78" name="Picture 7" descr="C:\Documents and Settings\sshmeltz\Desktop\bruce\latest\legacy_system.png">
              <a:extLst>
                <a:ext uri="{FF2B5EF4-FFF2-40B4-BE49-F238E27FC236}">
                  <a16:creationId xmlns:a16="http://schemas.microsoft.com/office/drawing/2014/main" id="{D917BE47-F2E3-8B44-A780-378EDC444F5B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81450" y="2100900"/>
              <a:ext cx="1233488" cy="14446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9" name="Picture 2">
              <a:extLst>
                <a:ext uri="{FF2B5EF4-FFF2-40B4-BE49-F238E27FC236}">
                  <a16:creationId xmlns:a16="http://schemas.microsoft.com/office/drawing/2014/main" id="{C8DEAE75-3A87-3140-B2CF-CB16BBABC035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32895"/>
            <a:stretch>
              <a:fillRect/>
            </a:stretch>
          </p:blipFill>
          <p:spPr bwMode="auto">
            <a:xfrm>
              <a:off x="3159250" y="2473963"/>
              <a:ext cx="908050" cy="5270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81" name="Rectangle 80">
            <a:extLst>
              <a:ext uri="{FF2B5EF4-FFF2-40B4-BE49-F238E27FC236}">
                <a16:creationId xmlns:a16="http://schemas.microsoft.com/office/drawing/2014/main" id="{EBC9E8E1-DAAC-554D-B4C3-6A702BA734AD}"/>
              </a:ext>
            </a:extLst>
          </p:cNvPr>
          <p:cNvSpPr/>
          <p:nvPr/>
        </p:nvSpPr>
        <p:spPr>
          <a:xfrm>
            <a:off x="4176468" y="4564407"/>
            <a:ext cx="143514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AuraPlayer </a:t>
            </a:r>
          </a:p>
          <a:p>
            <a:pPr algn="ctr"/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Services</a:t>
            </a:r>
          </a:p>
        </p:txBody>
      </p:sp>
      <p:sp>
        <p:nvSpPr>
          <p:cNvPr id="83" name="Up-Down Arrow 82">
            <a:extLst>
              <a:ext uri="{FF2B5EF4-FFF2-40B4-BE49-F238E27FC236}">
                <a16:creationId xmlns:a16="http://schemas.microsoft.com/office/drawing/2014/main" id="{C99F0EF2-E105-854D-876D-2D9AFEB66CB8}"/>
              </a:ext>
            </a:extLst>
          </p:cNvPr>
          <p:cNvSpPr/>
          <p:nvPr/>
        </p:nvSpPr>
        <p:spPr>
          <a:xfrm rot="5400000">
            <a:off x="6064752" y="3084686"/>
            <a:ext cx="119511" cy="789475"/>
          </a:xfrm>
          <a:prstGeom prst="up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5" name="Picture 40" descr="Ap_logo_Short.jpg">
            <a:extLst>
              <a:ext uri="{FF2B5EF4-FFF2-40B4-BE49-F238E27FC236}">
                <a16:creationId xmlns:a16="http://schemas.microsoft.com/office/drawing/2014/main" id="{69C96613-7F5D-A04F-B053-36C4D67E2D7F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04348" y="4199284"/>
            <a:ext cx="1193800" cy="234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7" name="Up-Down Arrow 86">
            <a:extLst>
              <a:ext uri="{FF2B5EF4-FFF2-40B4-BE49-F238E27FC236}">
                <a16:creationId xmlns:a16="http://schemas.microsoft.com/office/drawing/2014/main" id="{BE2DF18E-96BF-424C-B69A-83CF6392B627}"/>
              </a:ext>
            </a:extLst>
          </p:cNvPr>
          <p:cNvSpPr/>
          <p:nvPr/>
        </p:nvSpPr>
        <p:spPr>
          <a:xfrm rot="5400000">
            <a:off x="3628068" y="3091799"/>
            <a:ext cx="133515" cy="686042"/>
          </a:xfrm>
          <a:prstGeom prst="up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Up-Down Arrow 57">
            <a:extLst>
              <a:ext uri="{FF2B5EF4-FFF2-40B4-BE49-F238E27FC236}">
                <a16:creationId xmlns:a16="http://schemas.microsoft.com/office/drawing/2014/main" id="{5C782214-F2D5-4944-ABE2-5E9DB28927B0}"/>
              </a:ext>
            </a:extLst>
          </p:cNvPr>
          <p:cNvSpPr/>
          <p:nvPr/>
        </p:nvSpPr>
        <p:spPr>
          <a:xfrm rot="8258989">
            <a:off x="7972270" y="3205800"/>
            <a:ext cx="155811" cy="745382"/>
          </a:xfrm>
          <a:prstGeom prst="up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6" name="Picture 2" descr="Add “This PC” shortcut to user's desktops on Windows Server 2016 – Citrix  and Stuff">
            <a:extLst>
              <a:ext uri="{FF2B5EF4-FFF2-40B4-BE49-F238E27FC236}">
                <a16:creationId xmlns:a16="http://schemas.microsoft.com/office/drawing/2014/main" id="{7C2D9881-1C6E-944C-82DB-683465729D1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65169" y="2569670"/>
            <a:ext cx="1522106" cy="15221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73430851"/>
      </p:ext>
    </p:extLst>
  </p:cSld>
  <p:clrMapOvr>
    <a:masterClrMapping/>
  </p:clrMapOvr>
  <p:transition spd="med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0898" name="Picture 8" descr="C:\Documents and Settings\sshmeltz\Desktop\bruce\latest\database.png">
            <a:extLst>
              <a:ext uri="{FF2B5EF4-FFF2-40B4-BE49-F238E27FC236}">
                <a16:creationId xmlns:a16="http://schemas.microsoft.com/office/drawing/2014/main" id="{D66CD701-DD73-4D6F-B307-E4B4199873B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26050" y="3811420"/>
            <a:ext cx="1053889" cy="9038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0899" name="TextBox 71">
            <a:extLst>
              <a:ext uri="{FF2B5EF4-FFF2-40B4-BE49-F238E27FC236}">
                <a16:creationId xmlns:a16="http://schemas.microsoft.com/office/drawing/2014/main" id="{FA38088A-D3B4-41B2-8956-2828F9478C8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69524" y="4661876"/>
            <a:ext cx="9398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227013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227013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227013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227013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227013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2270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2270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2270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2270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200" b="1" dirty="0">
                <a:solidFill>
                  <a:srgbClr val="000000"/>
                </a:solidFill>
              </a:rPr>
              <a:t>Oracle</a:t>
            </a:r>
          </a:p>
          <a:p>
            <a:pPr algn="l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200" b="1" dirty="0">
                <a:solidFill>
                  <a:srgbClr val="000000"/>
                </a:solidFill>
              </a:rPr>
              <a:t>   DB</a:t>
            </a:r>
            <a:endParaRPr lang="he-IL" altLang="en-US" sz="1200" b="1" dirty="0">
              <a:solidFill>
                <a:srgbClr val="000000"/>
              </a:solidFill>
            </a:endParaRPr>
          </a:p>
        </p:txBody>
      </p:sp>
      <p:sp>
        <p:nvSpPr>
          <p:cNvPr id="33" name="Title 1">
            <a:extLst>
              <a:ext uri="{FF2B5EF4-FFF2-40B4-BE49-F238E27FC236}">
                <a16:creationId xmlns:a16="http://schemas.microsoft.com/office/drawing/2014/main" id="{3240000C-766C-4D1A-A6D8-0EA010471A3C}"/>
              </a:ext>
            </a:extLst>
          </p:cNvPr>
          <p:cNvSpPr txBox="1">
            <a:spLocks/>
          </p:cNvSpPr>
          <p:nvPr/>
        </p:nvSpPr>
        <p:spPr>
          <a:xfrm>
            <a:off x="1665169" y="327799"/>
            <a:ext cx="9190038" cy="542925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defTabSz="4572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en-US" sz="2800" b="1" dirty="0">
                <a:solidFill>
                  <a:srgbClr val="000000"/>
                </a:solidFill>
                <a:latin typeface="Verdana"/>
              </a:rPr>
              <a:t>Solution Architecture</a:t>
            </a:r>
          </a:p>
          <a:p>
            <a:pPr defTabSz="4572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000" dirty="0">
                <a:solidFill>
                  <a:srgbClr val="FF1414"/>
                </a:solidFill>
                <a:latin typeface="Verdana"/>
                <a:cs typeface="Arial" pitchFamily="34" charset="0"/>
              </a:rPr>
              <a:t>Option A: Load testing using </a:t>
            </a:r>
            <a:r>
              <a:rPr lang="en-US" sz="2000" dirty="0" err="1">
                <a:solidFill>
                  <a:srgbClr val="FF1414"/>
                </a:solidFill>
                <a:latin typeface="Verdana"/>
                <a:cs typeface="Arial" pitchFamily="34" charset="0"/>
              </a:rPr>
              <a:t>WebLOAD</a:t>
            </a:r>
            <a:r>
              <a:rPr lang="en-US" sz="2000" dirty="0">
                <a:solidFill>
                  <a:srgbClr val="FF1414"/>
                </a:solidFill>
                <a:latin typeface="Verdana"/>
                <a:cs typeface="Arial" pitchFamily="34" charset="0"/>
              </a:rPr>
              <a:t> and </a:t>
            </a:r>
            <a:r>
              <a:rPr lang="en-US" sz="2000" dirty="0" err="1">
                <a:solidFill>
                  <a:srgbClr val="FF1414"/>
                </a:solidFill>
                <a:latin typeface="Verdana"/>
                <a:cs typeface="Arial" pitchFamily="34" charset="0"/>
              </a:rPr>
              <a:t>AuraPlayers</a:t>
            </a:r>
            <a:r>
              <a:rPr lang="en-US" sz="2000" dirty="0">
                <a:solidFill>
                  <a:srgbClr val="FF1414"/>
                </a:solidFill>
                <a:latin typeface="Verdana"/>
                <a:cs typeface="Arial" pitchFamily="34" charset="0"/>
              </a:rPr>
              <a:t>’ plugin</a:t>
            </a:r>
            <a:endParaRPr lang="he-IL" sz="2000" dirty="0">
              <a:solidFill>
                <a:srgbClr val="FF1414"/>
              </a:solidFill>
              <a:latin typeface="Verdana"/>
              <a:cs typeface="Arial" pitchFamily="34" charset="0"/>
            </a:endParaRPr>
          </a:p>
        </p:txBody>
      </p:sp>
      <p:grpSp>
        <p:nvGrpSpPr>
          <p:cNvPr id="40" name="Group 24">
            <a:extLst>
              <a:ext uri="{FF2B5EF4-FFF2-40B4-BE49-F238E27FC236}">
                <a16:creationId xmlns:a16="http://schemas.microsoft.com/office/drawing/2014/main" id="{F90BD6F7-125F-41D1-9C33-F96BC6B9BB5F}"/>
              </a:ext>
            </a:extLst>
          </p:cNvPr>
          <p:cNvGrpSpPr>
            <a:grpSpLocks/>
          </p:cNvGrpSpPr>
          <p:nvPr/>
        </p:nvGrpSpPr>
        <p:grpSpPr bwMode="auto">
          <a:xfrm>
            <a:off x="5871877" y="2598568"/>
            <a:ext cx="1281112" cy="1381428"/>
            <a:chOff x="4000496" y="2714620"/>
            <a:chExt cx="1889577" cy="2953926"/>
          </a:xfrm>
        </p:grpSpPr>
        <p:pic>
          <p:nvPicPr>
            <p:cNvPr id="41" name="Picture 7" descr="C:\Documents and Settings\sshmeltz\Desktop\bruce\latest\legacy_system.png">
              <a:extLst>
                <a:ext uri="{FF2B5EF4-FFF2-40B4-BE49-F238E27FC236}">
                  <a16:creationId xmlns:a16="http://schemas.microsoft.com/office/drawing/2014/main" id="{6DF5AB59-79C0-4331-ACEB-035D18C48373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000496" y="2714620"/>
              <a:ext cx="1889577" cy="29539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51" name="Picture 2" descr="http://www.oracle.com/ocom/groups/public/@otn/documents/digitalasset/125317.gif">
              <a:extLst>
                <a:ext uri="{FF2B5EF4-FFF2-40B4-BE49-F238E27FC236}">
                  <a16:creationId xmlns:a16="http://schemas.microsoft.com/office/drawing/2014/main" id="{375D87F4-566D-478A-8F2F-08B13658C051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4219495" y="3341505"/>
              <a:ext cx="1402146" cy="465968"/>
            </a:xfrm>
            <a:prstGeom prst="rect">
              <a:avLst/>
            </a:prstGeom>
            <a:ln>
              <a:noFill/>
            </a:ln>
            <a:effectLst>
              <a:outerShdw blurRad="292100" dist="139700" dir="2700000" algn="tl" rotWithShape="0">
                <a:srgbClr val="333333">
                  <a:alpha val="65000"/>
                </a:srgbClr>
              </a:outerShdw>
            </a:effectLst>
          </p:spPr>
        </p:pic>
      </p:grpSp>
      <p:pic>
        <p:nvPicPr>
          <p:cNvPr id="68" name="Picture 4" descr="http://www.destech.com/wp-content/uploads/2013/01/O_FM_WebLogicSuite_clr.gif">
            <a:extLst>
              <a:ext uri="{FF2B5EF4-FFF2-40B4-BE49-F238E27FC236}">
                <a16:creationId xmlns:a16="http://schemas.microsoft.com/office/drawing/2014/main" id="{A14078ED-B4BB-394C-80DB-20BCF9D7A08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980193" y="3339079"/>
            <a:ext cx="1081630" cy="499693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sp>
        <p:nvSpPr>
          <p:cNvPr id="71" name="TextBox 34">
            <a:extLst>
              <a:ext uri="{FF2B5EF4-FFF2-40B4-BE49-F238E27FC236}">
                <a16:creationId xmlns:a16="http://schemas.microsoft.com/office/drawing/2014/main" id="{804D8412-8B78-FE4D-AB7D-BA0AC713437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35337" y="2244499"/>
            <a:ext cx="1890713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227013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227013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227013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227013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227013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2270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2270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2270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2270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400" b="1" dirty="0">
                <a:solidFill>
                  <a:srgbClr val="000000"/>
                </a:solidFill>
              </a:rPr>
              <a:t>EBS/Forms Server</a:t>
            </a:r>
            <a:endParaRPr lang="he-IL" altLang="en-US" sz="1200" b="1" dirty="0">
              <a:solidFill>
                <a:srgbClr val="000000"/>
              </a:solidFill>
            </a:endParaRPr>
          </a:p>
        </p:txBody>
      </p:sp>
      <p:sp>
        <p:nvSpPr>
          <p:cNvPr id="74" name="Rounded Rectangle 73">
            <a:extLst>
              <a:ext uri="{FF2B5EF4-FFF2-40B4-BE49-F238E27FC236}">
                <a16:creationId xmlns:a16="http://schemas.microsoft.com/office/drawing/2014/main" id="{BCA6D718-EB14-2D41-AD1E-69C0C1829BB3}"/>
              </a:ext>
            </a:extLst>
          </p:cNvPr>
          <p:cNvSpPr/>
          <p:nvPr/>
        </p:nvSpPr>
        <p:spPr bwMode="auto">
          <a:xfrm>
            <a:off x="2108499" y="2707134"/>
            <a:ext cx="2452111" cy="1563652"/>
          </a:xfrm>
          <a:prstGeom prst="roundRect">
            <a:avLst/>
          </a:prstGeom>
          <a:noFill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1" anchor="ctr"/>
          <a:lstStyle/>
          <a:p>
            <a:pPr algn="ctr" defTabSz="912813" fontAlgn="base">
              <a:spcBef>
                <a:spcPct val="0"/>
              </a:spcBef>
              <a:spcAft>
                <a:spcPct val="0"/>
              </a:spcAft>
              <a:defRPr/>
            </a:pPr>
            <a:endParaRPr lang="he-IL" sz="1600">
              <a:solidFill>
                <a:srgbClr val="000000"/>
              </a:solidFill>
              <a:latin typeface="Verdana"/>
              <a:cs typeface="Arial" pitchFamily="34" charset="0"/>
            </a:endParaRPr>
          </a:p>
        </p:txBody>
      </p:sp>
      <p:pic>
        <p:nvPicPr>
          <p:cNvPr id="85" name="Picture 40" descr="Ap_logo_Short.jpg">
            <a:extLst>
              <a:ext uri="{FF2B5EF4-FFF2-40B4-BE49-F238E27FC236}">
                <a16:creationId xmlns:a16="http://schemas.microsoft.com/office/drawing/2014/main" id="{69C96613-7F5D-A04F-B053-36C4D67E2D7F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61326" y="3643049"/>
            <a:ext cx="1583458" cy="311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8" name="Up-Down Arrow 57">
            <a:extLst>
              <a:ext uri="{FF2B5EF4-FFF2-40B4-BE49-F238E27FC236}">
                <a16:creationId xmlns:a16="http://schemas.microsoft.com/office/drawing/2014/main" id="{5C782214-F2D5-4944-ABE2-5E9DB28927B0}"/>
              </a:ext>
            </a:extLst>
          </p:cNvPr>
          <p:cNvSpPr/>
          <p:nvPr/>
        </p:nvSpPr>
        <p:spPr>
          <a:xfrm rot="8258989">
            <a:off x="7314366" y="3205799"/>
            <a:ext cx="155811" cy="745382"/>
          </a:xfrm>
          <a:prstGeom prst="up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" name="Straight Arrow Connector 2">
            <a:extLst>
              <a:ext uri="{FF2B5EF4-FFF2-40B4-BE49-F238E27FC236}">
                <a16:creationId xmlns:a16="http://schemas.microsoft.com/office/drawing/2014/main" id="{6A69929E-F9D9-E143-9822-D3A546F2CF8A}"/>
              </a:ext>
            </a:extLst>
          </p:cNvPr>
          <p:cNvCxnSpPr/>
          <p:nvPr/>
        </p:nvCxnSpPr>
        <p:spPr>
          <a:xfrm flipV="1">
            <a:off x="4654017" y="3027538"/>
            <a:ext cx="1043492" cy="295821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37CFF404-EC95-8040-88B2-12785AB917AB}"/>
              </a:ext>
            </a:extLst>
          </p:cNvPr>
          <p:cNvCxnSpPr>
            <a:cxnSpLocks/>
          </p:cNvCxnSpPr>
          <p:nvPr/>
        </p:nvCxnSpPr>
        <p:spPr>
          <a:xfrm flipV="1">
            <a:off x="4648961" y="3236814"/>
            <a:ext cx="1084988" cy="124513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732ABB27-990A-684C-A48B-5859C4B67F12}"/>
              </a:ext>
            </a:extLst>
          </p:cNvPr>
          <p:cNvCxnSpPr>
            <a:cxnSpLocks/>
          </p:cNvCxnSpPr>
          <p:nvPr/>
        </p:nvCxnSpPr>
        <p:spPr>
          <a:xfrm>
            <a:off x="4648961" y="3399188"/>
            <a:ext cx="1084988" cy="61324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21F59AA2-C809-6444-82DB-3F3FEA6D0834}"/>
              </a:ext>
            </a:extLst>
          </p:cNvPr>
          <p:cNvCxnSpPr>
            <a:cxnSpLocks/>
          </p:cNvCxnSpPr>
          <p:nvPr/>
        </p:nvCxnSpPr>
        <p:spPr>
          <a:xfrm>
            <a:off x="4659351" y="3429000"/>
            <a:ext cx="1079455" cy="212059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Graphic 4">
            <a:extLst>
              <a:ext uri="{FF2B5EF4-FFF2-40B4-BE49-F238E27FC236}">
                <a16:creationId xmlns:a16="http://schemas.microsoft.com/office/drawing/2014/main" id="{797DDC23-8060-604D-82ED-09754D87F82B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2535000" y="2930559"/>
            <a:ext cx="1609784" cy="174308"/>
          </a:xfrm>
          <a:prstGeom prst="rect">
            <a:avLst/>
          </a:prstGeom>
        </p:spPr>
      </p:pic>
      <p:sp>
        <p:nvSpPr>
          <p:cNvPr id="21" name="Title 1">
            <a:extLst>
              <a:ext uri="{FF2B5EF4-FFF2-40B4-BE49-F238E27FC236}">
                <a16:creationId xmlns:a16="http://schemas.microsoft.com/office/drawing/2014/main" id="{E9BE96AE-0F72-E743-9ABC-8A5877B134BD}"/>
              </a:ext>
            </a:extLst>
          </p:cNvPr>
          <p:cNvSpPr txBox="1">
            <a:spLocks/>
          </p:cNvSpPr>
          <p:nvPr/>
        </p:nvSpPr>
        <p:spPr>
          <a:xfrm>
            <a:off x="2444958" y="3122149"/>
            <a:ext cx="1782797" cy="338363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defTabSz="4572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en-US" sz="2200" b="1" dirty="0" err="1">
                <a:solidFill>
                  <a:srgbClr val="000000"/>
                </a:solidFill>
                <a:latin typeface="Verdana"/>
              </a:rPr>
              <a:t>WebLOAD</a:t>
            </a:r>
            <a:endParaRPr lang="en-US" altLang="en-US" sz="2200" b="1" dirty="0">
              <a:solidFill>
                <a:srgbClr val="000000"/>
              </a:solidFill>
              <a:latin typeface="Verdana"/>
            </a:endParaRPr>
          </a:p>
        </p:txBody>
      </p:sp>
      <p:sp>
        <p:nvSpPr>
          <p:cNvPr id="23" name="Title 1">
            <a:extLst>
              <a:ext uri="{FF2B5EF4-FFF2-40B4-BE49-F238E27FC236}">
                <a16:creationId xmlns:a16="http://schemas.microsoft.com/office/drawing/2014/main" id="{3831D29A-1876-524E-BDE1-D41E0E71654C}"/>
              </a:ext>
            </a:extLst>
          </p:cNvPr>
          <p:cNvSpPr txBox="1">
            <a:spLocks/>
          </p:cNvSpPr>
          <p:nvPr/>
        </p:nvSpPr>
        <p:spPr>
          <a:xfrm>
            <a:off x="2898036" y="3906406"/>
            <a:ext cx="922186" cy="338363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defTabSz="4572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en-US" sz="1400" b="1" dirty="0">
                <a:solidFill>
                  <a:srgbClr val="000000"/>
                </a:solidFill>
                <a:latin typeface="Verdana"/>
              </a:rPr>
              <a:t>Plugin</a:t>
            </a:r>
          </a:p>
        </p:txBody>
      </p:sp>
    </p:spTree>
    <p:extLst>
      <p:ext uri="{BB962C8B-B14F-4D97-AF65-F5344CB8AC3E}">
        <p14:creationId xmlns:p14="http://schemas.microsoft.com/office/powerpoint/2010/main" val="822990756"/>
      </p:ext>
    </p:extLst>
  </p:cSld>
  <p:clrMapOvr>
    <a:masterClrMapping/>
  </p:clrMapOvr>
  <p:transition spd="med"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0898" name="Picture 8" descr="C:\Documents and Settings\sshmeltz\Desktop\bruce\latest\database.png">
            <a:extLst>
              <a:ext uri="{FF2B5EF4-FFF2-40B4-BE49-F238E27FC236}">
                <a16:creationId xmlns:a16="http://schemas.microsoft.com/office/drawing/2014/main" id="{D66CD701-DD73-4D6F-B307-E4B4199873B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19870" y="3843693"/>
            <a:ext cx="1053889" cy="9038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0899" name="TextBox 71">
            <a:extLst>
              <a:ext uri="{FF2B5EF4-FFF2-40B4-BE49-F238E27FC236}">
                <a16:creationId xmlns:a16="http://schemas.microsoft.com/office/drawing/2014/main" id="{FA38088A-D3B4-41B2-8956-2828F9478C8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263344" y="4694149"/>
            <a:ext cx="9398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227013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227013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227013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227013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227013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2270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2270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2270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2270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200" b="1" dirty="0">
                <a:solidFill>
                  <a:srgbClr val="000000"/>
                </a:solidFill>
              </a:rPr>
              <a:t>Oracle</a:t>
            </a:r>
          </a:p>
          <a:p>
            <a:pPr algn="l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200" b="1" dirty="0">
                <a:solidFill>
                  <a:srgbClr val="000000"/>
                </a:solidFill>
              </a:rPr>
              <a:t>   DB</a:t>
            </a:r>
            <a:endParaRPr lang="he-IL" altLang="en-US" sz="1200" b="1" dirty="0">
              <a:solidFill>
                <a:srgbClr val="000000"/>
              </a:solidFill>
            </a:endParaRPr>
          </a:p>
        </p:txBody>
      </p:sp>
      <p:sp>
        <p:nvSpPr>
          <p:cNvPr id="33" name="Title 1">
            <a:extLst>
              <a:ext uri="{FF2B5EF4-FFF2-40B4-BE49-F238E27FC236}">
                <a16:creationId xmlns:a16="http://schemas.microsoft.com/office/drawing/2014/main" id="{3240000C-766C-4D1A-A6D8-0EA010471A3C}"/>
              </a:ext>
            </a:extLst>
          </p:cNvPr>
          <p:cNvSpPr txBox="1">
            <a:spLocks/>
          </p:cNvSpPr>
          <p:nvPr/>
        </p:nvSpPr>
        <p:spPr>
          <a:xfrm>
            <a:off x="1665169" y="327799"/>
            <a:ext cx="9190038" cy="542925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defTabSz="4572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en-US" sz="2800" b="1" dirty="0">
                <a:solidFill>
                  <a:srgbClr val="000000"/>
                </a:solidFill>
                <a:latin typeface="Verdana"/>
              </a:rPr>
              <a:t>Solution Architecture</a:t>
            </a:r>
          </a:p>
          <a:p>
            <a:pPr defTabSz="4572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000" dirty="0">
                <a:solidFill>
                  <a:srgbClr val="FF1414"/>
                </a:solidFill>
                <a:latin typeface="Verdana"/>
                <a:cs typeface="Arial" pitchFamily="34" charset="0"/>
              </a:rPr>
              <a:t>Option B: Load testing using </a:t>
            </a:r>
            <a:r>
              <a:rPr lang="en-US" sz="2000" dirty="0" err="1">
                <a:solidFill>
                  <a:srgbClr val="FF1414"/>
                </a:solidFill>
                <a:latin typeface="Verdana"/>
                <a:cs typeface="Arial" pitchFamily="34" charset="0"/>
              </a:rPr>
              <a:t>WebLOAD</a:t>
            </a:r>
            <a:r>
              <a:rPr lang="en-US" sz="2000" dirty="0">
                <a:solidFill>
                  <a:srgbClr val="FF1414"/>
                </a:solidFill>
                <a:latin typeface="Verdana"/>
                <a:cs typeface="Arial" pitchFamily="34" charset="0"/>
              </a:rPr>
              <a:t> via AuraPlayer</a:t>
            </a:r>
            <a:endParaRPr lang="he-IL" sz="2000" dirty="0">
              <a:solidFill>
                <a:srgbClr val="FF1414"/>
              </a:solidFill>
              <a:latin typeface="Verdana"/>
              <a:cs typeface="Arial" pitchFamily="34" charset="0"/>
            </a:endParaRPr>
          </a:p>
        </p:txBody>
      </p:sp>
      <p:grpSp>
        <p:nvGrpSpPr>
          <p:cNvPr id="40" name="Group 24">
            <a:extLst>
              <a:ext uri="{FF2B5EF4-FFF2-40B4-BE49-F238E27FC236}">
                <a16:creationId xmlns:a16="http://schemas.microsoft.com/office/drawing/2014/main" id="{F90BD6F7-125F-41D1-9C33-F96BC6B9BB5F}"/>
              </a:ext>
            </a:extLst>
          </p:cNvPr>
          <p:cNvGrpSpPr>
            <a:grpSpLocks/>
          </p:cNvGrpSpPr>
          <p:nvPr/>
        </p:nvGrpSpPr>
        <p:grpSpPr bwMode="auto">
          <a:xfrm>
            <a:off x="7465697" y="2630841"/>
            <a:ext cx="1281112" cy="1381428"/>
            <a:chOff x="4000496" y="2714620"/>
            <a:chExt cx="1889577" cy="2953926"/>
          </a:xfrm>
        </p:grpSpPr>
        <p:pic>
          <p:nvPicPr>
            <p:cNvPr id="41" name="Picture 7" descr="C:\Documents and Settings\sshmeltz\Desktop\bruce\latest\legacy_system.png">
              <a:extLst>
                <a:ext uri="{FF2B5EF4-FFF2-40B4-BE49-F238E27FC236}">
                  <a16:creationId xmlns:a16="http://schemas.microsoft.com/office/drawing/2014/main" id="{6DF5AB59-79C0-4331-ACEB-035D18C48373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000496" y="2714620"/>
              <a:ext cx="1889577" cy="29539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51" name="Picture 2" descr="http://www.oracle.com/ocom/groups/public/@otn/documents/digitalasset/125317.gif">
              <a:extLst>
                <a:ext uri="{FF2B5EF4-FFF2-40B4-BE49-F238E27FC236}">
                  <a16:creationId xmlns:a16="http://schemas.microsoft.com/office/drawing/2014/main" id="{375D87F4-566D-478A-8F2F-08B13658C051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4219495" y="3341505"/>
              <a:ext cx="1402146" cy="465968"/>
            </a:xfrm>
            <a:prstGeom prst="rect">
              <a:avLst/>
            </a:prstGeom>
            <a:ln>
              <a:noFill/>
            </a:ln>
            <a:effectLst>
              <a:outerShdw blurRad="292100" dist="139700" dir="2700000" algn="tl" rotWithShape="0">
                <a:srgbClr val="333333">
                  <a:alpha val="65000"/>
                </a:srgbClr>
              </a:outerShdw>
            </a:effectLst>
          </p:spPr>
        </p:pic>
      </p:grpSp>
      <p:pic>
        <p:nvPicPr>
          <p:cNvPr id="68" name="Picture 4" descr="http://www.destech.com/wp-content/uploads/2013/01/O_FM_WebLogicSuite_clr.gif">
            <a:extLst>
              <a:ext uri="{FF2B5EF4-FFF2-40B4-BE49-F238E27FC236}">
                <a16:creationId xmlns:a16="http://schemas.microsoft.com/office/drawing/2014/main" id="{A14078ED-B4BB-394C-80DB-20BCF9D7A08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7574013" y="3371352"/>
            <a:ext cx="1081630" cy="499693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sp>
        <p:nvSpPr>
          <p:cNvPr id="71" name="TextBox 34">
            <a:extLst>
              <a:ext uri="{FF2B5EF4-FFF2-40B4-BE49-F238E27FC236}">
                <a16:creationId xmlns:a16="http://schemas.microsoft.com/office/drawing/2014/main" id="{804D8412-8B78-FE4D-AB7D-BA0AC713437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29157" y="2276772"/>
            <a:ext cx="1890713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227013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227013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227013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227013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227013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2270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2270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2270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2270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400" b="1" dirty="0">
                <a:solidFill>
                  <a:srgbClr val="000000"/>
                </a:solidFill>
              </a:rPr>
              <a:t>EBS/Forms Server</a:t>
            </a:r>
            <a:endParaRPr lang="he-IL" altLang="en-US" sz="1200" b="1" dirty="0">
              <a:solidFill>
                <a:srgbClr val="000000"/>
              </a:solidFill>
            </a:endParaRPr>
          </a:p>
        </p:txBody>
      </p:sp>
      <p:sp>
        <p:nvSpPr>
          <p:cNvPr id="74" name="Rounded Rectangle 73">
            <a:extLst>
              <a:ext uri="{FF2B5EF4-FFF2-40B4-BE49-F238E27FC236}">
                <a16:creationId xmlns:a16="http://schemas.microsoft.com/office/drawing/2014/main" id="{BCA6D718-EB14-2D41-AD1E-69C0C1829BB3}"/>
              </a:ext>
            </a:extLst>
          </p:cNvPr>
          <p:cNvSpPr/>
          <p:nvPr/>
        </p:nvSpPr>
        <p:spPr bwMode="auto">
          <a:xfrm>
            <a:off x="4801738" y="2395086"/>
            <a:ext cx="1435149" cy="2143925"/>
          </a:xfrm>
          <a:prstGeom prst="roundRect">
            <a:avLst/>
          </a:prstGeom>
          <a:noFill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1" anchor="ctr"/>
          <a:lstStyle/>
          <a:p>
            <a:pPr algn="ctr" defTabSz="912813" fontAlgn="base">
              <a:spcBef>
                <a:spcPct val="0"/>
              </a:spcBef>
              <a:spcAft>
                <a:spcPct val="0"/>
              </a:spcAft>
              <a:defRPr/>
            </a:pPr>
            <a:endParaRPr lang="he-IL" sz="1600">
              <a:solidFill>
                <a:srgbClr val="000000"/>
              </a:solidFill>
              <a:latin typeface="Verdana"/>
              <a:cs typeface="Arial" pitchFamily="34" charset="0"/>
            </a:endParaRPr>
          </a:p>
        </p:txBody>
      </p:sp>
      <p:grpSp>
        <p:nvGrpSpPr>
          <p:cNvPr id="77" name="Group 34">
            <a:extLst>
              <a:ext uri="{FF2B5EF4-FFF2-40B4-BE49-F238E27FC236}">
                <a16:creationId xmlns:a16="http://schemas.microsoft.com/office/drawing/2014/main" id="{427B98CB-5548-F548-BDFD-FE33589B138A}"/>
              </a:ext>
            </a:extLst>
          </p:cNvPr>
          <p:cNvGrpSpPr>
            <a:grpSpLocks/>
          </p:cNvGrpSpPr>
          <p:nvPr/>
        </p:nvGrpSpPr>
        <p:grpSpPr bwMode="auto">
          <a:xfrm>
            <a:off x="4888500" y="2605436"/>
            <a:ext cx="1233487" cy="1444625"/>
            <a:chOff x="2981450" y="2100900"/>
            <a:chExt cx="1233488" cy="1444625"/>
          </a:xfrm>
        </p:grpSpPr>
        <p:pic>
          <p:nvPicPr>
            <p:cNvPr id="78" name="Picture 7" descr="C:\Documents and Settings\sshmeltz\Desktop\bruce\latest\legacy_system.png">
              <a:extLst>
                <a:ext uri="{FF2B5EF4-FFF2-40B4-BE49-F238E27FC236}">
                  <a16:creationId xmlns:a16="http://schemas.microsoft.com/office/drawing/2014/main" id="{D917BE47-F2E3-8B44-A780-378EDC444F5B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81450" y="2100900"/>
              <a:ext cx="1233488" cy="14446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9" name="Picture 2">
              <a:extLst>
                <a:ext uri="{FF2B5EF4-FFF2-40B4-BE49-F238E27FC236}">
                  <a16:creationId xmlns:a16="http://schemas.microsoft.com/office/drawing/2014/main" id="{C8DEAE75-3A87-3140-B2CF-CB16BBABC035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32895"/>
            <a:stretch>
              <a:fillRect/>
            </a:stretch>
          </p:blipFill>
          <p:spPr bwMode="auto">
            <a:xfrm>
              <a:off x="3159250" y="2473963"/>
              <a:ext cx="908050" cy="5270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81" name="Rectangle 80">
            <a:extLst>
              <a:ext uri="{FF2B5EF4-FFF2-40B4-BE49-F238E27FC236}">
                <a16:creationId xmlns:a16="http://schemas.microsoft.com/office/drawing/2014/main" id="{EBC9E8E1-DAAC-554D-B4C3-6A702BA734AD}"/>
              </a:ext>
            </a:extLst>
          </p:cNvPr>
          <p:cNvSpPr/>
          <p:nvPr/>
        </p:nvSpPr>
        <p:spPr>
          <a:xfrm>
            <a:off x="4789654" y="4564407"/>
            <a:ext cx="143514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AuraPlayer </a:t>
            </a:r>
          </a:p>
          <a:p>
            <a:pPr algn="ctr"/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Services</a:t>
            </a:r>
          </a:p>
        </p:txBody>
      </p:sp>
      <p:pic>
        <p:nvPicPr>
          <p:cNvPr id="85" name="Picture 40" descr="Ap_logo_Short.jpg">
            <a:extLst>
              <a:ext uri="{FF2B5EF4-FFF2-40B4-BE49-F238E27FC236}">
                <a16:creationId xmlns:a16="http://schemas.microsoft.com/office/drawing/2014/main" id="{69C96613-7F5D-A04F-B053-36C4D67E2D7F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17534" y="4199284"/>
            <a:ext cx="1193800" cy="234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8" name="Up-Down Arrow 57">
            <a:extLst>
              <a:ext uri="{FF2B5EF4-FFF2-40B4-BE49-F238E27FC236}">
                <a16:creationId xmlns:a16="http://schemas.microsoft.com/office/drawing/2014/main" id="{5C782214-F2D5-4944-ABE2-5E9DB28927B0}"/>
              </a:ext>
            </a:extLst>
          </p:cNvPr>
          <p:cNvSpPr/>
          <p:nvPr/>
        </p:nvSpPr>
        <p:spPr>
          <a:xfrm rot="8258989">
            <a:off x="8908186" y="3238072"/>
            <a:ext cx="155811" cy="745382"/>
          </a:xfrm>
          <a:prstGeom prst="up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ounded Rectangle 19">
            <a:extLst>
              <a:ext uri="{FF2B5EF4-FFF2-40B4-BE49-F238E27FC236}">
                <a16:creationId xmlns:a16="http://schemas.microsoft.com/office/drawing/2014/main" id="{8AEC3713-AD12-D845-A025-20E706EC1610}"/>
              </a:ext>
            </a:extLst>
          </p:cNvPr>
          <p:cNvSpPr/>
          <p:nvPr/>
        </p:nvSpPr>
        <p:spPr bwMode="auto">
          <a:xfrm>
            <a:off x="810671" y="2738286"/>
            <a:ext cx="2426233" cy="1381428"/>
          </a:xfrm>
          <a:prstGeom prst="roundRect">
            <a:avLst/>
          </a:prstGeom>
          <a:noFill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1" anchor="ctr"/>
          <a:lstStyle/>
          <a:p>
            <a:pPr algn="ctr" defTabSz="912813" fontAlgn="base">
              <a:spcBef>
                <a:spcPct val="0"/>
              </a:spcBef>
              <a:spcAft>
                <a:spcPct val="0"/>
              </a:spcAft>
              <a:defRPr/>
            </a:pPr>
            <a:endParaRPr lang="he-IL" sz="1600">
              <a:solidFill>
                <a:srgbClr val="000000"/>
              </a:solidFill>
              <a:latin typeface="Verdana"/>
              <a:cs typeface="Arial" pitchFamily="34" charset="0"/>
            </a:endParaRPr>
          </a:p>
        </p:txBody>
      </p: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9A748A20-8B83-CF4E-9E7C-E5CBF195CB49}"/>
              </a:ext>
            </a:extLst>
          </p:cNvPr>
          <p:cNvCxnSpPr/>
          <p:nvPr/>
        </p:nvCxnSpPr>
        <p:spPr>
          <a:xfrm flipV="1">
            <a:off x="3425548" y="3018206"/>
            <a:ext cx="1043492" cy="295821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722AD082-B292-5A47-A9E6-53655A3E7C54}"/>
              </a:ext>
            </a:extLst>
          </p:cNvPr>
          <p:cNvCxnSpPr>
            <a:cxnSpLocks/>
          </p:cNvCxnSpPr>
          <p:nvPr/>
        </p:nvCxnSpPr>
        <p:spPr>
          <a:xfrm flipV="1">
            <a:off x="3420492" y="3227482"/>
            <a:ext cx="1084988" cy="124513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F6DAFB73-EC26-B44B-BFDF-B5D2E1B4405B}"/>
              </a:ext>
            </a:extLst>
          </p:cNvPr>
          <p:cNvCxnSpPr>
            <a:cxnSpLocks/>
          </p:cNvCxnSpPr>
          <p:nvPr/>
        </p:nvCxnSpPr>
        <p:spPr>
          <a:xfrm>
            <a:off x="3420492" y="3389856"/>
            <a:ext cx="1084988" cy="61324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55D3E740-568D-E64F-A303-51940FF92005}"/>
              </a:ext>
            </a:extLst>
          </p:cNvPr>
          <p:cNvCxnSpPr>
            <a:cxnSpLocks/>
          </p:cNvCxnSpPr>
          <p:nvPr/>
        </p:nvCxnSpPr>
        <p:spPr>
          <a:xfrm>
            <a:off x="3430882" y="3419668"/>
            <a:ext cx="1079455" cy="212059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F3CC2913-6B93-DC46-8BC4-778C65C188FF}"/>
              </a:ext>
            </a:extLst>
          </p:cNvPr>
          <p:cNvCxnSpPr/>
          <p:nvPr/>
        </p:nvCxnSpPr>
        <p:spPr>
          <a:xfrm flipV="1">
            <a:off x="6288150" y="2943688"/>
            <a:ext cx="1043492" cy="295821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C003157D-4DF3-4E47-BBE8-877053B075CA}"/>
              </a:ext>
            </a:extLst>
          </p:cNvPr>
          <p:cNvCxnSpPr>
            <a:cxnSpLocks/>
          </p:cNvCxnSpPr>
          <p:nvPr/>
        </p:nvCxnSpPr>
        <p:spPr>
          <a:xfrm flipV="1">
            <a:off x="6283094" y="3152964"/>
            <a:ext cx="1084988" cy="124513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721E81B3-F363-6040-9D62-052C9A506690}"/>
              </a:ext>
            </a:extLst>
          </p:cNvPr>
          <p:cNvCxnSpPr>
            <a:cxnSpLocks/>
          </p:cNvCxnSpPr>
          <p:nvPr/>
        </p:nvCxnSpPr>
        <p:spPr>
          <a:xfrm>
            <a:off x="6283094" y="3315338"/>
            <a:ext cx="1084988" cy="61324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0786B36C-5FD6-934A-93E0-0F74F53174F8}"/>
              </a:ext>
            </a:extLst>
          </p:cNvPr>
          <p:cNvCxnSpPr>
            <a:cxnSpLocks/>
          </p:cNvCxnSpPr>
          <p:nvPr/>
        </p:nvCxnSpPr>
        <p:spPr>
          <a:xfrm>
            <a:off x="6293484" y="3345150"/>
            <a:ext cx="1079455" cy="212059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1" name="Graphic 30">
            <a:extLst>
              <a:ext uri="{FF2B5EF4-FFF2-40B4-BE49-F238E27FC236}">
                <a16:creationId xmlns:a16="http://schemas.microsoft.com/office/drawing/2014/main" id="{B61D4510-A861-BB49-A663-0D6E53E5098A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1132251" y="3144777"/>
            <a:ext cx="1609784" cy="174308"/>
          </a:xfrm>
          <a:prstGeom prst="rect">
            <a:avLst/>
          </a:prstGeom>
        </p:spPr>
      </p:pic>
      <p:sp>
        <p:nvSpPr>
          <p:cNvPr id="32" name="Title 1">
            <a:extLst>
              <a:ext uri="{FF2B5EF4-FFF2-40B4-BE49-F238E27FC236}">
                <a16:creationId xmlns:a16="http://schemas.microsoft.com/office/drawing/2014/main" id="{DD8946EA-234F-E34F-875F-DFE2DFDA13D0}"/>
              </a:ext>
            </a:extLst>
          </p:cNvPr>
          <p:cNvSpPr txBox="1">
            <a:spLocks/>
          </p:cNvSpPr>
          <p:nvPr/>
        </p:nvSpPr>
        <p:spPr>
          <a:xfrm>
            <a:off x="1042209" y="3336367"/>
            <a:ext cx="1782797" cy="338363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defTabSz="4572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en-US" sz="2200" b="1" dirty="0" err="1">
                <a:solidFill>
                  <a:srgbClr val="000000"/>
                </a:solidFill>
                <a:latin typeface="Verdana"/>
              </a:rPr>
              <a:t>WebLOAD</a:t>
            </a:r>
            <a:endParaRPr lang="en-US" altLang="en-US" sz="2200" b="1" dirty="0">
              <a:solidFill>
                <a:srgbClr val="000000"/>
              </a:solidFill>
              <a:latin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3953055806"/>
      </p:ext>
    </p:extLst>
  </p:cSld>
  <p:clrMapOvr>
    <a:masterClrMapping/>
  </p:clrMapOvr>
  <p:transition spd="med"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39E64968-8AA3-494F-B98C-7EDAE34D11F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>
                <a:solidFill>
                  <a:schemeClr val="tx1"/>
                </a:solidFill>
              </a:rPr>
              <a:t>ServiceManager</a:t>
            </a:r>
            <a:r>
              <a:rPr lang="en-US" dirty="0">
                <a:solidFill>
                  <a:schemeClr val="tx1"/>
                </a:solidFill>
              </a:rPr>
              <a:t> can be installed on tomcat/</a:t>
            </a:r>
            <a:r>
              <a:rPr lang="en-US" dirty="0" err="1">
                <a:solidFill>
                  <a:schemeClr val="tx1"/>
                </a:solidFill>
              </a:rPr>
              <a:t>weblogic</a:t>
            </a:r>
            <a:r>
              <a:rPr lang="en-US" dirty="0">
                <a:solidFill>
                  <a:schemeClr val="tx1"/>
                </a:solidFill>
              </a:rPr>
              <a:t>, or on portable server on the user’s desktop</a:t>
            </a:r>
          </a:p>
          <a:p>
            <a:r>
              <a:rPr lang="en-US" dirty="0">
                <a:solidFill>
                  <a:schemeClr val="tx1"/>
                </a:solidFill>
              </a:rPr>
              <a:t>Test case should be created/recorded on ServiceManager (AuraPlayer)</a:t>
            </a:r>
          </a:p>
          <a:p>
            <a:r>
              <a:rPr lang="en-US" b="1" dirty="0">
                <a:solidFill>
                  <a:schemeClr val="tx1"/>
                </a:solidFill>
              </a:rPr>
              <a:t>Option A:</a:t>
            </a:r>
          </a:p>
          <a:p>
            <a:pPr lvl="1"/>
            <a:r>
              <a:rPr lang="en-US" dirty="0">
                <a:solidFill>
                  <a:schemeClr val="tx1"/>
                </a:solidFill>
              </a:rPr>
              <a:t>The test case should be exported to 2 files.</a:t>
            </a:r>
          </a:p>
          <a:p>
            <a:pPr lvl="1"/>
            <a:r>
              <a:rPr lang="en-US" dirty="0">
                <a:solidFill>
                  <a:schemeClr val="tx1"/>
                </a:solidFill>
              </a:rPr>
              <a:t>AuraPlayer playback jars files should be installed on </a:t>
            </a:r>
            <a:r>
              <a:rPr lang="en-US" dirty="0" err="1">
                <a:solidFill>
                  <a:schemeClr val="tx1"/>
                </a:solidFill>
              </a:rPr>
              <a:t>WebLOAD</a:t>
            </a:r>
            <a:endParaRPr lang="en-US" dirty="0">
              <a:solidFill>
                <a:schemeClr val="tx1"/>
              </a:solidFill>
            </a:endParaRPr>
          </a:p>
          <a:p>
            <a:pPr lvl="1"/>
            <a:r>
              <a:rPr lang="en-US" dirty="0">
                <a:solidFill>
                  <a:schemeClr val="tx1"/>
                </a:solidFill>
              </a:rPr>
              <a:t>Playback on Forms would be done from </a:t>
            </a:r>
            <a:r>
              <a:rPr lang="en-US" dirty="0" err="1">
                <a:solidFill>
                  <a:schemeClr val="tx1"/>
                </a:solidFill>
              </a:rPr>
              <a:t>WebLOAD</a:t>
            </a:r>
            <a:r>
              <a:rPr lang="en-US" dirty="0">
                <a:solidFill>
                  <a:schemeClr val="tx1"/>
                </a:solidFill>
              </a:rPr>
              <a:t> directly (using AuraPlayer’s plugin)</a:t>
            </a:r>
          </a:p>
          <a:p>
            <a:r>
              <a:rPr lang="en-US" b="1" dirty="0">
                <a:solidFill>
                  <a:schemeClr val="tx1"/>
                </a:solidFill>
              </a:rPr>
              <a:t>Option B:</a:t>
            </a:r>
          </a:p>
          <a:p>
            <a:pPr lvl="1"/>
            <a:r>
              <a:rPr lang="en-US" dirty="0">
                <a:solidFill>
                  <a:schemeClr val="tx1"/>
                </a:solidFill>
              </a:rPr>
              <a:t>Run HTTP requests from </a:t>
            </a:r>
            <a:r>
              <a:rPr lang="en-US" dirty="0" err="1">
                <a:solidFill>
                  <a:schemeClr val="tx1"/>
                </a:solidFill>
              </a:rPr>
              <a:t>WebLOAD</a:t>
            </a:r>
            <a:r>
              <a:rPr lang="en-US" dirty="0">
                <a:solidFill>
                  <a:schemeClr val="tx1"/>
                </a:solidFill>
              </a:rPr>
              <a:t> against AuraPlayer ServiceManager</a:t>
            </a:r>
          </a:p>
          <a:p>
            <a:pPr lvl="1"/>
            <a:r>
              <a:rPr lang="en-US" dirty="0">
                <a:solidFill>
                  <a:schemeClr val="tx1"/>
                </a:solidFill>
              </a:rPr>
              <a:t>Playback on Forms would be done from AuraPlayer ServiceManager</a:t>
            </a:r>
          </a:p>
        </p:txBody>
      </p:sp>
    </p:spTree>
    <p:extLst>
      <p:ext uri="{BB962C8B-B14F-4D97-AF65-F5344CB8AC3E}">
        <p14:creationId xmlns:p14="http://schemas.microsoft.com/office/powerpoint/2010/main" val="24693313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2371</TotalTime>
  <Words>352</Words>
  <Application>Microsoft Macintosh PowerPoint</Application>
  <PresentationFormat>Widescreen</PresentationFormat>
  <Paragraphs>43</Paragraphs>
  <Slides>4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Arial</vt:lpstr>
      <vt:lpstr>Calibri</vt:lpstr>
      <vt:lpstr>Calibri Light</vt:lpstr>
      <vt:lpstr>Gisha</vt:lpstr>
      <vt:lpstr>Verdana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office365</cp:lastModifiedBy>
  <cp:revision>49</cp:revision>
  <cp:lastPrinted>2019-03-05T12:03:36Z</cp:lastPrinted>
  <dcterms:created xsi:type="dcterms:W3CDTF">2019-03-05T10:11:20Z</dcterms:created>
  <dcterms:modified xsi:type="dcterms:W3CDTF">2023-02-07T13:11:24Z</dcterms:modified>
</cp:coreProperties>
</file>